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82" r:id="rId3"/>
    <p:sldId id="261" r:id="rId4"/>
    <p:sldId id="257" r:id="rId5"/>
    <p:sldId id="258" r:id="rId6"/>
    <p:sldId id="288" r:id="rId7"/>
    <p:sldId id="265" r:id="rId8"/>
    <p:sldId id="273" r:id="rId9"/>
    <p:sldId id="275" r:id="rId10"/>
    <p:sldId id="274" r:id="rId11"/>
    <p:sldId id="266" r:id="rId12"/>
    <p:sldId id="276" r:id="rId13"/>
    <p:sldId id="277" r:id="rId14"/>
    <p:sldId id="270" r:id="rId15"/>
    <p:sldId id="286" r:id="rId16"/>
    <p:sldId id="283" r:id="rId17"/>
    <p:sldId id="281" r:id="rId18"/>
    <p:sldId id="26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489" autoAdjust="0"/>
    <p:restoredTop sz="94660"/>
  </p:normalViewPr>
  <p:slideViewPr>
    <p:cSldViewPr snapToGrid="0">
      <p:cViewPr varScale="1">
        <p:scale>
          <a:sx n="97" d="100"/>
          <a:sy n="97" d="100"/>
        </p:scale>
        <p:origin x="206" y="-29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3F13A39-EEA7-402C-B2DC-5FD709189603}" type="datetimeFigureOut">
              <a:rPr lang="en-US" smtClean="0"/>
              <a:t>1/31/2024</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07821543-FADC-45C8-840B-3048F1155267}"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11626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F13A39-EEA7-402C-B2DC-5FD709189603}" type="datetimeFigureOut">
              <a:rPr lang="en-US" smtClean="0"/>
              <a:t>1/31/2024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821543-FADC-45C8-840B-3048F1155267}"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08565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F13A39-EEA7-402C-B2DC-5FD709189603}" type="datetimeFigureOut">
              <a:rPr lang="en-US" smtClean="0"/>
              <a:t>1/31/2024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821543-FADC-45C8-840B-3048F1155267}"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69240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F13A39-EEA7-402C-B2DC-5FD709189603}" type="datetimeFigureOut">
              <a:rPr lang="en-US" smtClean="0"/>
              <a:t>1/31/2024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821543-FADC-45C8-840B-3048F1155267}"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33662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F13A39-EEA7-402C-B2DC-5FD709189603}" type="datetimeFigureOut">
              <a:rPr lang="en-US" smtClean="0"/>
              <a:t>1/31/2024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821543-FADC-45C8-840B-3048F1155267}"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74278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3F13A39-EEA7-402C-B2DC-5FD709189603}" type="datetimeFigureOut">
              <a:rPr lang="en-US" smtClean="0"/>
              <a:t>1/31/2024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821543-FADC-45C8-840B-3048F1155267}"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34888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3F13A39-EEA7-402C-B2DC-5FD709189603}" type="datetimeFigureOut">
              <a:rPr lang="en-US" smtClean="0"/>
              <a:t>1/31/2024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821543-FADC-45C8-840B-3048F1155267}"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57341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3F13A39-EEA7-402C-B2DC-5FD709189603}" type="datetimeFigureOut">
              <a:rPr lang="en-US" smtClean="0"/>
              <a:t>1/31/2024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821543-FADC-45C8-840B-3048F1155267}"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86755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F13A39-EEA7-402C-B2DC-5FD709189603}" type="datetimeFigureOut">
              <a:rPr lang="en-US" smtClean="0"/>
              <a:t>1/31/2024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821543-FADC-45C8-840B-3048F1155267}" type="slidenum">
              <a:rPr lang="en-US" smtClean="0"/>
              <a:t>‹#›</a:t>
            </a:fld>
            <a:endParaRPr lang="en-US"/>
          </a:p>
        </p:txBody>
      </p:sp>
    </p:spTree>
    <p:extLst>
      <p:ext uri="{BB962C8B-B14F-4D97-AF65-F5344CB8AC3E}">
        <p14:creationId xmlns:p14="http://schemas.microsoft.com/office/powerpoint/2010/main" val="4290031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3F13A39-EEA7-402C-B2DC-5FD709189603}" type="datetimeFigureOut">
              <a:rPr lang="en-US" smtClean="0"/>
              <a:t>1/31/2024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821543-FADC-45C8-840B-3048F1155267}"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88977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33F13A39-EEA7-402C-B2DC-5FD709189603}" type="datetimeFigureOut">
              <a:rPr lang="en-US" smtClean="0"/>
              <a:t>1/31/2024</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07821543-FADC-45C8-840B-3048F1155267}"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03860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33F13A39-EEA7-402C-B2DC-5FD709189603}" type="datetimeFigureOut">
              <a:rPr lang="en-US" smtClean="0"/>
              <a:t>1/31/2024</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07821543-FADC-45C8-840B-3048F1155267}"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854968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psychologytoday.com/us/basics/attachment"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youtu.be/19Rkl6bWtos?si=oPAFl_LQFuJjRdTe" TargetMode="External"/><Relationship Id="rId2" Type="http://schemas.openxmlformats.org/officeDocument/2006/relationships/slideLayout" Target="../slideLayouts/slideLayout2.xml"/><Relationship Id="rId1" Type="http://schemas.openxmlformats.org/officeDocument/2006/relationships/video" Target="https://www.youtube.com/embed/19Rkl6bWtos?feature=oembed" TargetMode="External"/><Relationship Id="rId4" Type="http://schemas.openxmlformats.org/officeDocument/2006/relationships/image" Target="../media/image2.jpeg"/></Relationships>
</file>

<file path=ppt/slides/_rels/slide16.xml.rels><?xml version="1.0" encoding="UTF-8" standalone="yes"?>
<Relationships xmlns="http://schemas.openxmlformats.org/package/2006/relationships"><Relationship Id="rId3" Type="http://schemas.openxmlformats.org/officeDocument/2006/relationships/hyperlink" Target="https://youtu.be/t2RJSn6zlLk?si=qTRixwu_HU3azIC7" TargetMode="External"/><Relationship Id="rId2" Type="http://schemas.openxmlformats.org/officeDocument/2006/relationships/slideLayout" Target="../slideLayouts/slideLayout2.xml"/><Relationship Id="rId1" Type="http://schemas.openxmlformats.org/officeDocument/2006/relationships/video" Target="https://www.youtube.com/embed/t2RJSn6zlLk?feature=oembed" TargetMode="External"/><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nami.org/NAMI/media/NAMI-Media/Infographics/GeneralMHFacts.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0F6B3-9D3A-1836-D8AA-9354C19B16E6}"/>
              </a:ext>
            </a:extLst>
          </p:cNvPr>
          <p:cNvSpPr>
            <a:spLocks noGrp="1"/>
          </p:cNvSpPr>
          <p:nvPr>
            <p:ph type="ctrTitle"/>
          </p:nvPr>
        </p:nvSpPr>
        <p:spPr/>
        <p:txBody>
          <a:bodyPr>
            <a:normAutofit fontScale="90000"/>
          </a:bodyPr>
          <a:lstStyle/>
          <a:p>
            <a:r>
              <a:rPr lang="en-US" dirty="0"/>
              <a:t> Trauma stigma and care</a:t>
            </a:r>
            <a:br>
              <a:rPr lang="en-US" dirty="0"/>
            </a:br>
            <a:endParaRPr lang="en-US" dirty="0"/>
          </a:p>
        </p:txBody>
      </p:sp>
      <p:sp>
        <p:nvSpPr>
          <p:cNvPr id="3" name="Subtitle 2">
            <a:extLst>
              <a:ext uri="{FF2B5EF4-FFF2-40B4-BE49-F238E27FC236}">
                <a16:creationId xmlns:a16="http://schemas.microsoft.com/office/drawing/2014/main" id="{7956F5A8-DD77-0694-8D2D-04C8CD50385D}"/>
              </a:ext>
            </a:extLst>
          </p:cNvPr>
          <p:cNvSpPr>
            <a:spLocks noGrp="1"/>
          </p:cNvSpPr>
          <p:nvPr>
            <p:ph type="subTitle" idx="1"/>
          </p:nvPr>
        </p:nvSpPr>
        <p:spPr/>
        <p:txBody>
          <a:bodyPr/>
          <a:lstStyle/>
          <a:p>
            <a:r>
              <a:rPr lang="en-US" dirty="0"/>
              <a:t>Monica Bellucci, </a:t>
            </a:r>
            <a:r>
              <a:rPr lang="en-US" dirty="0" err="1"/>
              <a:t>M.Ed</a:t>
            </a:r>
            <a:r>
              <a:rPr lang="en-US" dirty="0"/>
              <a:t>, LMHC</a:t>
            </a:r>
          </a:p>
          <a:p>
            <a:r>
              <a:rPr lang="en-US" dirty="0"/>
              <a:t>Clinical Coordinator, CIT/TTAC of Western MA</a:t>
            </a:r>
          </a:p>
        </p:txBody>
      </p:sp>
    </p:spTree>
    <p:extLst>
      <p:ext uri="{BB962C8B-B14F-4D97-AF65-F5344CB8AC3E}">
        <p14:creationId xmlns:p14="http://schemas.microsoft.com/office/powerpoint/2010/main" val="15270323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DCFA1-1D21-DEA9-B846-D2D4E3E0CF4F}"/>
              </a:ext>
            </a:extLst>
          </p:cNvPr>
          <p:cNvSpPr>
            <a:spLocks noGrp="1"/>
          </p:cNvSpPr>
          <p:nvPr>
            <p:ph type="title"/>
          </p:nvPr>
        </p:nvSpPr>
        <p:spPr/>
        <p:txBody>
          <a:bodyPr/>
          <a:lstStyle/>
          <a:p>
            <a:r>
              <a:rPr lang="en-US" dirty="0"/>
              <a:t>Some Key Factors to Remember</a:t>
            </a:r>
          </a:p>
        </p:txBody>
      </p:sp>
      <p:sp>
        <p:nvSpPr>
          <p:cNvPr id="3" name="Content Placeholder 2">
            <a:extLst>
              <a:ext uri="{FF2B5EF4-FFF2-40B4-BE49-F238E27FC236}">
                <a16:creationId xmlns:a16="http://schemas.microsoft.com/office/drawing/2014/main" id="{B15A4A0D-E6D6-896A-48B9-482FD024AE86}"/>
              </a:ext>
            </a:extLst>
          </p:cNvPr>
          <p:cNvSpPr>
            <a:spLocks noGrp="1"/>
          </p:cNvSpPr>
          <p:nvPr>
            <p:ph idx="1"/>
          </p:nvPr>
        </p:nvSpPr>
        <p:spPr/>
        <p:txBody>
          <a:bodyPr/>
          <a:lstStyle/>
          <a:p>
            <a:r>
              <a:rPr lang="en-US" dirty="0"/>
              <a:t>What is traumatic isn’t always dramatic</a:t>
            </a:r>
          </a:p>
          <a:p>
            <a:endParaRPr lang="en-US" dirty="0"/>
          </a:p>
          <a:p>
            <a:r>
              <a:rPr lang="en-US" dirty="0"/>
              <a:t>Trauma is stored in the emotional center of our brain and in our bodies.</a:t>
            </a:r>
          </a:p>
          <a:p>
            <a:pPr marL="0" indent="0">
              <a:buNone/>
            </a:pPr>
            <a:endParaRPr lang="en-US" dirty="0"/>
          </a:p>
          <a:p>
            <a:r>
              <a:rPr lang="en-US" dirty="0"/>
              <a:t>Trauma is not stored in our language and rational/cognition part of our brain</a:t>
            </a:r>
          </a:p>
          <a:p>
            <a:pPr marL="0" indent="0">
              <a:buNone/>
            </a:pPr>
            <a:endParaRPr lang="en-US" dirty="0"/>
          </a:p>
          <a:p>
            <a:r>
              <a:rPr lang="en-US" dirty="0"/>
              <a:t>Trauma is not stored in a linear fashion</a:t>
            </a:r>
          </a:p>
        </p:txBody>
      </p:sp>
    </p:spTree>
    <p:extLst>
      <p:ext uri="{BB962C8B-B14F-4D97-AF65-F5344CB8AC3E}">
        <p14:creationId xmlns:p14="http://schemas.microsoft.com/office/powerpoint/2010/main" val="10645623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397BD-3C51-6388-FA43-5963C42EC24D}"/>
              </a:ext>
            </a:extLst>
          </p:cNvPr>
          <p:cNvSpPr>
            <a:spLocks noGrp="1"/>
          </p:cNvSpPr>
          <p:nvPr>
            <p:ph type="title"/>
          </p:nvPr>
        </p:nvSpPr>
        <p:spPr/>
        <p:txBody>
          <a:bodyPr/>
          <a:lstStyle/>
          <a:p>
            <a:r>
              <a:rPr lang="en-US" dirty="0"/>
              <a:t>Reptilian Brain</a:t>
            </a:r>
          </a:p>
        </p:txBody>
      </p:sp>
      <p:sp>
        <p:nvSpPr>
          <p:cNvPr id="3" name="Content Placeholder 2">
            <a:extLst>
              <a:ext uri="{FF2B5EF4-FFF2-40B4-BE49-F238E27FC236}">
                <a16:creationId xmlns:a16="http://schemas.microsoft.com/office/drawing/2014/main" id="{8C0FDFCF-7083-F9DB-4523-47E739D50195}"/>
              </a:ext>
            </a:extLst>
          </p:cNvPr>
          <p:cNvSpPr>
            <a:spLocks noGrp="1"/>
          </p:cNvSpPr>
          <p:nvPr>
            <p:ph idx="1"/>
          </p:nvPr>
        </p:nvSpPr>
        <p:spPr/>
        <p:txBody>
          <a:bodyPr>
            <a:normAutofit fontScale="77500" lnSpcReduction="20000"/>
          </a:bodyPr>
          <a:lstStyle/>
          <a:p>
            <a:pPr marL="457200" indent="-457200">
              <a:buFont typeface="Arial" panose="020B0604020202020204" pitchFamily="34" charset="0"/>
              <a:buChar char="•"/>
            </a:pPr>
            <a:r>
              <a:rPr lang="en-US" sz="2800" dirty="0">
                <a:solidFill>
                  <a:srgbClr val="2C2D30"/>
                </a:solidFill>
                <a:latin typeface="Proxima Nova Regular"/>
              </a:rPr>
              <a:t>B</a:t>
            </a:r>
            <a:r>
              <a:rPr lang="en-US" sz="2800" b="0" i="0" dirty="0">
                <a:solidFill>
                  <a:srgbClr val="2C2D30"/>
                </a:solidFill>
                <a:effectLst/>
                <a:latin typeface="Proxima Nova Regular"/>
              </a:rPr>
              <a:t>rain stem and cerebellum. It operates on instinct and is responsible for the survival-related functions of the of the body.</a:t>
            </a:r>
          </a:p>
          <a:p>
            <a:pPr marL="457200" indent="-457200">
              <a:buFont typeface="Arial" panose="020B0604020202020204" pitchFamily="34" charset="0"/>
              <a:buChar char="•"/>
            </a:pPr>
            <a:endParaRPr lang="en-US" sz="2800" b="0" i="0" dirty="0">
              <a:solidFill>
                <a:srgbClr val="2C2D30"/>
              </a:solidFill>
              <a:effectLst/>
              <a:latin typeface="Proxima Nova Regular"/>
            </a:endParaRPr>
          </a:p>
          <a:p>
            <a:pPr marL="457200" indent="-457200">
              <a:buFont typeface="Arial" panose="020B0604020202020204" pitchFamily="34" charset="0"/>
              <a:buChar char="•"/>
            </a:pPr>
            <a:r>
              <a:rPr lang="en-US" sz="2800" b="0" i="0" dirty="0">
                <a:solidFill>
                  <a:srgbClr val="2C2D30"/>
                </a:solidFill>
                <a:effectLst/>
                <a:latin typeface="Proxima Nova Regular"/>
              </a:rPr>
              <a:t>The reptilian brain is most closely associated with body processing. Instinctive trauma responses, such as fight, flight, freeze, or startle responses, and crying for help are all examples of reptilian brain functions. The reptilian brain also controls the autonomic responses that we experience as body sensations and basic life-sustaining processes, like digestion, heart rate, body temperature, and respiration.</a:t>
            </a:r>
            <a:endParaRPr lang="en-US" sz="2800" dirty="0"/>
          </a:p>
          <a:p>
            <a:endParaRPr lang="en-US" dirty="0"/>
          </a:p>
        </p:txBody>
      </p:sp>
    </p:spTree>
    <p:extLst>
      <p:ext uri="{BB962C8B-B14F-4D97-AF65-F5344CB8AC3E}">
        <p14:creationId xmlns:p14="http://schemas.microsoft.com/office/powerpoint/2010/main" val="27255161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87D44-753C-FFE2-C138-4CAD5E89600A}"/>
              </a:ext>
            </a:extLst>
          </p:cNvPr>
          <p:cNvSpPr>
            <a:spLocks noGrp="1"/>
          </p:cNvSpPr>
          <p:nvPr>
            <p:ph type="title"/>
          </p:nvPr>
        </p:nvSpPr>
        <p:spPr/>
        <p:txBody>
          <a:bodyPr/>
          <a:lstStyle/>
          <a:p>
            <a:r>
              <a:rPr lang="en-US" b="0" i="0" dirty="0">
                <a:solidFill>
                  <a:srgbClr val="2C2D30"/>
                </a:solidFill>
                <a:effectLst/>
                <a:latin typeface="Proxima Nova Semi Bold"/>
              </a:rPr>
              <a:t>The mammalian brain “emotional brain”</a:t>
            </a:r>
            <a:endParaRPr lang="en-US" dirty="0"/>
          </a:p>
        </p:txBody>
      </p:sp>
      <p:sp>
        <p:nvSpPr>
          <p:cNvPr id="3" name="Content Placeholder 2">
            <a:extLst>
              <a:ext uri="{FF2B5EF4-FFF2-40B4-BE49-F238E27FC236}">
                <a16:creationId xmlns:a16="http://schemas.microsoft.com/office/drawing/2014/main" id="{9C7CD13B-6DE3-3B10-C13E-BA3AEDE0DEE3}"/>
              </a:ext>
            </a:extLst>
          </p:cNvPr>
          <p:cNvSpPr>
            <a:spLocks noGrp="1"/>
          </p:cNvSpPr>
          <p:nvPr>
            <p:ph idx="1"/>
          </p:nvPr>
        </p:nvSpPr>
        <p:spPr/>
        <p:txBody>
          <a:bodyPr>
            <a:normAutofit fontScale="85000" lnSpcReduction="10000"/>
          </a:bodyPr>
          <a:lstStyle/>
          <a:p>
            <a:r>
              <a:rPr lang="en-US" b="0" i="0" dirty="0">
                <a:solidFill>
                  <a:srgbClr val="2C2D30"/>
                </a:solidFill>
                <a:effectLst/>
                <a:latin typeface="Proxima Nova Regular"/>
              </a:rPr>
              <a:t>The mammalian brain includes the thalamus, amygdala, and hippocampus.</a:t>
            </a:r>
          </a:p>
          <a:p>
            <a:r>
              <a:rPr lang="en-US" dirty="0">
                <a:solidFill>
                  <a:srgbClr val="2C2D30"/>
                </a:solidFill>
                <a:latin typeface="Proxima Nova Regular"/>
              </a:rPr>
              <a:t>This is</a:t>
            </a:r>
            <a:r>
              <a:rPr lang="en-US" b="0" i="0" dirty="0">
                <a:solidFill>
                  <a:srgbClr val="2C2D30"/>
                </a:solidFill>
                <a:effectLst/>
                <a:latin typeface="Proxima Nova Regular"/>
              </a:rPr>
              <a:t> the emotional or limbic brain, is responsible for our emotional and relational experiences.</a:t>
            </a:r>
          </a:p>
          <a:p>
            <a:r>
              <a:rPr lang="en-US" b="0" i="0" dirty="0">
                <a:solidFill>
                  <a:srgbClr val="2C2D30"/>
                </a:solidFill>
                <a:effectLst/>
                <a:latin typeface="Proxima Nova Regular"/>
              </a:rPr>
              <a:t>Emotions lend another dimension to our experience by letting us know of our likes and dislikes</a:t>
            </a:r>
            <a:endParaRPr lang="en-US" dirty="0">
              <a:solidFill>
                <a:srgbClr val="2C2D30"/>
              </a:solidFill>
              <a:latin typeface="Proxima Nova Regular"/>
            </a:endParaRPr>
          </a:p>
          <a:p>
            <a:r>
              <a:rPr lang="en-US" b="0" i="0" dirty="0">
                <a:solidFill>
                  <a:srgbClr val="2C2D30"/>
                </a:solidFill>
                <a:effectLst/>
                <a:latin typeface="Proxima Nova Regular"/>
              </a:rPr>
              <a:t>relationships, it’s responsible for us feeling drawn towards or away from things and for holding emotional memories of our experiences.</a:t>
            </a:r>
          </a:p>
          <a:p>
            <a:r>
              <a:rPr lang="en-US" b="0" i="0" dirty="0">
                <a:solidFill>
                  <a:srgbClr val="2C2D30"/>
                </a:solidFill>
                <a:effectLst/>
                <a:latin typeface="Proxima Nova Regular"/>
              </a:rPr>
              <a:t>These experiences of shared pleasure or pain are also encoded as nonverbal memories of </a:t>
            </a:r>
            <a:r>
              <a:rPr lang="en-US" b="0" i="0" u="sng" strike="noStrike" dirty="0">
                <a:effectLst/>
                <a:latin typeface="Proxima Nova Regular"/>
                <a:hlinkClick r:id="rId2" tooltip="Psychology Today looks at attachment">
                  <a:extLst>
                    <a:ext uri="{A12FA001-AC4F-418D-AE19-62706E023703}">
                      <ahyp:hlinkClr xmlns:ahyp="http://schemas.microsoft.com/office/drawing/2018/hyperlinkcolor" val="tx"/>
                    </a:ext>
                  </a:extLst>
                </a:hlinkClick>
              </a:rPr>
              <a:t>attachment</a:t>
            </a:r>
            <a:r>
              <a:rPr lang="en-US" b="0" i="0" dirty="0">
                <a:solidFill>
                  <a:srgbClr val="2C2D30"/>
                </a:solidFill>
                <a:effectLst/>
                <a:latin typeface="Proxima Nova Regular"/>
              </a:rPr>
              <a:t> experiences, laying down templates for expectations of future relationships.</a:t>
            </a:r>
            <a:endParaRPr lang="en-US" dirty="0"/>
          </a:p>
          <a:p>
            <a:pPr marL="0" indent="0">
              <a:buNone/>
            </a:pPr>
            <a:endParaRPr lang="en-US" dirty="0"/>
          </a:p>
        </p:txBody>
      </p:sp>
    </p:spTree>
    <p:extLst>
      <p:ext uri="{BB962C8B-B14F-4D97-AF65-F5344CB8AC3E}">
        <p14:creationId xmlns:p14="http://schemas.microsoft.com/office/powerpoint/2010/main" val="10190818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34D4A-8240-7F77-F812-1EAF558B73D1}"/>
              </a:ext>
            </a:extLst>
          </p:cNvPr>
          <p:cNvSpPr>
            <a:spLocks noGrp="1"/>
          </p:cNvSpPr>
          <p:nvPr>
            <p:ph type="title"/>
          </p:nvPr>
        </p:nvSpPr>
        <p:spPr/>
        <p:txBody>
          <a:bodyPr/>
          <a:lstStyle/>
          <a:p>
            <a:r>
              <a:rPr lang="en-US" dirty="0"/>
              <a:t>The Neocortex “Human Brain”</a:t>
            </a:r>
          </a:p>
        </p:txBody>
      </p:sp>
      <p:sp>
        <p:nvSpPr>
          <p:cNvPr id="3" name="Content Placeholder 2">
            <a:extLst>
              <a:ext uri="{FF2B5EF4-FFF2-40B4-BE49-F238E27FC236}">
                <a16:creationId xmlns:a16="http://schemas.microsoft.com/office/drawing/2014/main" id="{236730EF-8A50-C824-AD0E-F1DE3631EC5E}"/>
              </a:ext>
            </a:extLst>
          </p:cNvPr>
          <p:cNvSpPr>
            <a:spLocks noGrp="1"/>
          </p:cNvSpPr>
          <p:nvPr>
            <p:ph idx="1"/>
          </p:nvPr>
        </p:nvSpPr>
        <p:spPr/>
        <p:txBody>
          <a:bodyPr>
            <a:normAutofit fontScale="62500" lnSpcReduction="20000"/>
          </a:bodyPr>
          <a:lstStyle/>
          <a:p>
            <a:r>
              <a:rPr lang="en-US" sz="2800" dirty="0">
                <a:latin typeface="Proxima Nova Regular"/>
              </a:rPr>
              <a:t>T</a:t>
            </a:r>
            <a:r>
              <a:rPr lang="en-US" sz="2800" b="0" i="0" dirty="0">
                <a:effectLst/>
                <a:latin typeface="Proxima Nova Regular"/>
              </a:rPr>
              <a:t>he cerebral cortex, the frontal cortex, is the front structure of our brain.</a:t>
            </a:r>
          </a:p>
          <a:p>
            <a:r>
              <a:rPr lang="en-US" sz="2800" b="0" i="0" dirty="0">
                <a:effectLst/>
                <a:latin typeface="Proxima Nova Regular"/>
              </a:rPr>
              <a:t>It contains most of our </a:t>
            </a:r>
            <a:r>
              <a:rPr lang="en-US" sz="2800" b="0" i="0" dirty="0">
                <a:effectLst/>
                <a:highlight>
                  <a:srgbClr val="FFFF00"/>
                </a:highlight>
                <a:latin typeface="Proxima Nova Regular"/>
              </a:rPr>
              <a:t>language/communication abilities</a:t>
            </a:r>
            <a:r>
              <a:rPr lang="en-US" sz="2800" b="0" i="0" dirty="0">
                <a:effectLst/>
                <a:latin typeface="Proxima Nova Regular"/>
              </a:rPr>
              <a:t>. This hemisphere of the brain processes information in an explicit, direct, logical, analytical, and linear fashion.</a:t>
            </a:r>
          </a:p>
          <a:p>
            <a:r>
              <a:rPr lang="en-US" sz="2800" i="0" dirty="0">
                <a:effectLst/>
                <a:latin typeface="Proxima Nova Regular"/>
              </a:rPr>
              <a:t>It’s important for our functioning in a health lifestyle, that everything is integrated and linked</a:t>
            </a:r>
            <a:r>
              <a:rPr lang="en-US" sz="2800" b="0" i="0" dirty="0">
                <a:effectLst/>
                <a:latin typeface="Proxima Nova Regular"/>
              </a:rPr>
              <a:t>.</a:t>
            </a:r>
          </a:p>
          <a:p>
            <a:r>
              <a:rPr lang="en-US" sz="2800" b="1" dirty="0">
                <a:solidFill>
                  <a:srgbClr val="2C2D30"/>
                </a:solidFill>
                <a:latin typeface="Proxima Nova Regular"/>
              </a:rPr>
              <a:t>This is the part of the brain that is “offline” when someone is experiencing a trauma response. </a:t>
            </a:r>
            <a:endParaRPr lang="en-US" sz="2800" b="0" i="0" dirty="0">
              <a:effectLst/>
              <a:latin typeface="Proxima Nova Regular"/>
            </a:endParaRPr>
          </a:p>
          <a:p>
            <a:r>
              <a:rPr lang="en-US" sz="2800" b="1" dirty="0">
                <a:solidFill>
                  <a:srgbClr val="2C2D30"/>
                </a:solidFill>
                <a:latin typeface="Proxima Nova Regular"/>
              </a:rPr>
              <a:t>This part of the brain is not fully developed until around age 25. This is the youngest part of our brain both on an individual basis and an evolution basis</a:t>
            </a:r>
          </a:p>
          <a:p>
            <a:endParaRPr lang="en-US" dirty="0"/>
          </a:p>
        </p:txBody>
      </p:sp>
    </p:spTree>
    <p:extLst>
      <p:ext uri="{BB962C8B-B14F-4D97-AF65-F5344CB8AC3E}">
        <p14:creationId xmlns:p14="http://schemas.microsoft.com/office/powerpoint/2010/main" val="22079068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82E2B-A45C-006C-7C50-AE6F0DEA4896}"/>
              </a:ext>
            </a:extLst>
          </p:cNvPr>
          <p:cNvSpPr>
            <a:spLocks noGrp="1"/>
          </p:cNvSpPr>
          <p:nvPr>
            <p:ph type="title"/>
          </p:nvPr>
        </p:nvSpPr>
        <p:spPr/>
        <p:txBody>
          <a:bodyPr/>
          <a:lstStyle/>
          <a:p>
            <a:r>
              <a:rPr lang="en-US" dirty="0"/>
              <a:t>Trauma Responses</a:t>
            </a:r>
          </a:p>
        </p:txBody>
      </p:sp>
      <p:sp>
        <p:nvSpPr>
          <p:cNvPr id="3" name="Content Placeholder 2">
            <a:extLst>
              <a:ext uri="{FF2B5EF4-FFF2-40B4-BE49-F238E27FC236}">
                <a16:creationId xmlns:a16="http://schemas.microsoft.com/office/drawing/2014/main" id="{D4E05BE2-791D-C8F2-2FE7-33BA7AECE765}"/>
              </a:ext>
            </a:extLst>
          </p:cNvPr>
          <p:cNvSpPr>
            <a:spLocks noGrp="1"/>
          </p:cNvSpPr>
          <p:nvPr>
            <p:ph idx="1"/>
          </p:nvPr>
        </p:nvSpPr>
        <p:spPr>
          <a:xfrm>
            <a:off x="838200" y="1690688"/>
            <a:ext cx="10515600" cy="4362793"/>
          </a:xfrm>
        </p:spPr>
        <p:txBody>
          <a:bodyPr>
            <a:noAutofit/>
          </a:bodyPr>
          <a:lstStyle/>
          <a:p>
            <a:r>
              <a:rPr lang="en-US" b="0" i="0" u="none" strike="noStrike" dirty="0">
                <a:solidFill>
                  <a:srgbClr val="616161"/>
                </a:solidFill>
                <a:effectLst/>
              </a:rPr>
              <a:t>Involuntary responses, reactions or behaviors, that one may engage in during times of high and or chronic/toxic stress. These involuntary responses can be from “real” or perceived threats. </a:t>
            </a:r>
            <a:endParaRPr lang="en-US" b="0" dirty="0">
              <a:effectLst/>
            </a:endParaRPr>
          </a:p>
          <a:p>
            <a:pPr marL="0" indent="0">
              <a:buNone/>
            </a:pPr>
            <a:endParaRPr lang="en-US" dirty="0"/>
          </a:p>
          <a:p>
            <a:r>
              <a:rPr lang="en-US" dirty="0"/>
              <a:t>Fight –aggression </a:t>
            </a:r>
          </a:p>
          <a:p>
            <a:r>
              <a:rPr lang="en-US" dirty="0"/>
              <a:t>Flight – running, avoiding</a:t>
            </a:r>
          </a:p>
          <a:p>
            <a:r>
              <a:rPr lang="en-US" dirty="0"/>
              <a:t>Freeze – numbing, shutting down</a:t>
            </a:r>
          </a:p>
          <a:p>
            <a:r>
              <a:rPr lang="en-US" dirty="0"/>
              <a:t>Appease –overly compliant </a:t>
            </a:r>
          </a:p>
          <a:p>
            <a:endParaRPr lang="en-US" dirty="0"/>
          </a:p>
          <a:p>
            <a:pPr marL="0" indent="0">
              <a:buNone/>
            </a:pPr>
            <a:r>
              <a:rPr lang="en-US" dirty="0"/>
              <a:t>What are some experiences law enforcement may have experienced in each of these responses</a:t>
            </a:r>
          </a:p>
        </p:txBody>
      </p:sp>
    </p:spTree>
    <p:extLst>
      <p:ext uri="{BB962C8B-B14F-4D97-AF65-F5344CB8AC3E}">
        <p14:creationId xmlns:p14="http://schemas.microsoft.com/office/powerpoint/2010/main" val="22942228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F243E-50AC-1A96-3F0E-06F85F81842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522C763-01AE-7FA4-1484-AFCCF63B1BBC}"/>
              </a:ext>
            </a:extLst>
          </p:cNvPr>
          <p:cNvSpPr>
            <a:spLocks noGrp="1"/>
          </p:cNvSpPr>
          <p:nvPr>
            <p:ph idx="1"/>
          </p:nvPr>
        </p:nvSpPr>
        <p:spPr/>
        <p:txBody>
          <a:bodyPr/>
          <a:lstStyle/>
          <a:p>
            <a:r>
              <a:rPr lang="en-US" dirty="0">
                <a:hlinkClick r:id="rId3"/>
              </a:rPr>
              <a:t>https://youtu.be/19Rkl6bWtos?si=oPAFl_LQFuJjRdTe</a:t>
            </a:r>
            <a:endParaRPr lang="en-US" dirty="0"/>
          </a:p>
          <a:p>
            <a:endParaRPr lang="en-US" dirty="0"/>
          </a:p>
        </p:txBody>
      </p:sp>
      <p:pic>
        <p:nvPicPr>
          <p:cNvPr id="4" name="Online Media 3" title="Body cam video of police responding to mental health crisis">
            <a:hlinkClick r:id="" action="ppaction://media"/>
            <a:extLst>
              <a:ext uri="{FF2B5EF4-FFF2-40B4-BE49-F238E27FC236}">
                <a16:creationId xmlns:a16="http://schemas.microsoft.com/office/drawing/2014/main" id="{A955884A-8691-2BF8-A656-979A653F1DD3}"/>
              </a:ext>
            </a:extLst>
          </p:cNvPr>
          <p:cNvPicPr>
            <a:picLocks noRot="1" noChangeAspect="1"/>
          </p:cNvPicPr>
          <p:nvPr>
            <a:videoFile r:link="rId1"/>
          </p:nvPr>
        </p:nvPicPr>
        <p:blipFill>
          <a:blip r:embed="rId4"/>
          <a:stretch>
            <a:fillRect/>
          </a:stretch>
        </p:blipFill>
        <p:spPr>
          <a:xfrm>
            <a:off x="22225" y="0"/>
            <a:ext cx="12147550" cy="6858000"/>
          </a:xfrm>
          <a:prstGeom prst="rect">
            <a:avLst/>
          </a:prstGeom>
        </p:spPr>
      </p:pic>
    </p:spTree>
    <p:extLst>
      <p:ext uri="{BB962C8B-B14F-4D97-AF65-F5344CB8AC3E}">
        <p14:creationId xmlns:p14="http://schemas.microsoft.com/office/powerpoint/2010/main" val="3681173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960781-351A-DA8F-E26D-5E1A9A3A2DC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020A0C07-574C-B482-1E6C-949316E1551A}"/>
              </a:ext>
            </a:extLst>
          </p:cNvPr>
          <p:cNvSpPr>
            <a:spLocks noGrp="1"/>
          </p:cNvSpPr>
          <p:nvPr>
            <p:ph idx="1"/>
          </p:nvPr>
        </p:nvSpPr>
        <p:spPr/>
        <p:txBody>
          <a:bodyPr/>
          <a:lstStyle/>
          <a:p>
            <a:r>
              <a:rPr lang="en-US" dirty="0">
                <a:hlinkClick r:id="rId3"/>
              </a:rPr>
              <a:t>https://youtu.be/t2RJSn6zlLk?si=qTRixwu_HU3azIC7</a:t>
            </a:r>
            <a:endParaRPr lang="en-US" dirty="0"/>
          </a:p>
          <a:p>
            <a:endParaRPr lang="en-US" dirty="0"/>
          </a:p>
        </p:txBody>
      </p:sp>
      <p:pic>
        <p:nvPicPr>
          <p:cNvPr id="4" name="Online Media 3" title="APD Officer Uses Crisis Intervention Training to Help Man Experiencing Mental Crisis">
            <a:hlinkClick r:id="" action="ppaction://media"/>
            <a:extLst>
              <a:ext uri="{FF2B5EF4-FFF2-40B4-BE49-F238E27FC236}">
                <a16:creationId xmlns:a16="http://schemas.microsoft.com/office/drawing/2014/main" id="{E398BD35-3DB0-B690-E1C6-1199F9D7CDE4}"/>
              </a:ext>
            </a:extLst>
          </p:cNvPr>
          <p:cNvPicPr>
            <a:picLocks noRot="1" noChangeAspect="1"/>
          </p:cNvPicPr>
          <p:nvPr>
            <a:videoFile r:link="rId1"/>
          </p:nvPr>
        </p:nvPicPr>
        <p:blipFill>
          <a:blip r:embed="rId4"/>
          <a:stretch>
            <a:fillRect/>
          </a:stretch>
        </p:blipFill>
        <p:spPr>
          <a:xfrm>
            <a:off x="22225" y="0"/>
            <a:ext cx="12147550" cy="6858000"/>
          </a:xfrm>
          <a:prstGeom prst="rect">
            <a:avLst/>
          </a:prstGeom>
        </p:spPr>
      </p:pic>
    </p:spTree>
    <p:extLst>
      <p:ext uri="{BB962C8B-B14F-4D97-AF65-F5344CB8AC3E}">
        <p14:creationId xmlns:p14="http://schemas.microsoft.com/office/powerpoint/2010/main" val="2913396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8F76A-5B94-8F96-7CB5-E42394AD6FA1}"/>
              </a:ext>
            </a:extLst>
          </p:cNvPr>
          <p:cNvSpPr>
            <a:spLocks noGrp="1"/>
          </p:cNvSpPr>
          <p:nvPr>
            <p:ph type="title"/>
          </p:nvPr>
        </p:nvSpPr>
        <p:spPr/>
        <p:txBody>
          <a:bodyPr/>
          <a:lstStyle/>
          <a:p>
            <a:r>
              <a:rPr lang="en-US" dirty="0"/>
              <a:t>Review</a:t>
            </a:r>
          </a:p>
        </p:txBody>
      </p:sp>
      <p:sp>
        <p:nvSpPr>
          <p:cNvPr id="3" name="Content Placeholder 2">
            <a:extLst>
              <a:ext uri="{FF2B5EF4-FFF2-40B4-BE49-F238E27FC236}">
                <a16:creationId xmlns:a16="http://schemas.microsoft.com/office/drawing/2014/main" id="{25EE8E3C-726B-676E-4FAF-207D0248BF74}"/>
              </a:ext>
            </a:extLst>
          </p:cNvPr>
          <p:cNvSpPr>
            <a:spLocks noGrp="1"/>
          </p:cNvSpPr>
          <p:nvPr>
            <p:ph idx="1"/>
          </p:nvPr>
        </p:nvSpPr>
        <p:spPr>
          <a:xfrm>
            <a:off x="838200" y="1950098"/>
            <a:ext cx="10515600" cy="4103383"/>
          </a:xfrm>
        </p:spPr>
        <p:txBody>
          <a:bodyPr>
            <a:normAutofit fontScale="85000" lnSpcReduction="10000"/>
          </a:bodyPr>
          <a:lstStyle/>
          <a:p>
            <a:r>
              <a:rPr lang="en-US" sz="3100" dirty="0"/>
              <a:t>Does stigma affect trauma?</a:t>
            </a:r>
          </a:p>
          <a:p>
            <a:r>
              <a:rPr lang="en-US" sz="3200" dirty="0"/>
              <a:t>What are some barriers to treatment?</a:t>
            </a:r>
            <a:endParaRPr lang="en-US" sz="3100" dirty="0"/>
          </a:p>
          <a:p>
            <a:r>
              <a:rPr lang="en-US" sz="3100" dirty="0"/>
              <a:t>What happens to our “human Brain” or our language logical executive functioning during a trauma response?</a:t>
            </a:r>
          </a:p>
          <a:p>
            <a:r>
              <a:rPr lang="en-US" sz="3100" dirty="0"/>
              <a:t>At what age does our brain fully develop and what is the last part of our brain to develop?</a:t>
            </a:r>
          </a:p>
          <a:p>
            <a:r>
              <a:rPr lang="en-US" sz="3100" dirty="0"/>
              <a:t>What are the four types of Trauma responses and what do they look like?</a:t>
            </a:r>
          </a:p>
          <a:p>
            <a:endParaRPr lang="en-US" dirty="0"/>
          </a:p>
        </p:txBody>
      </p:sp>
    </p:spTree>
    <p:extLst>
      <p:ext uri="{BB962C8B-B14F-4D97-AF65-F5344CB8AC3E}">
        <p14:creationId xmlns:p14="http://schemas.microsoft.com/office/powerpoint/2010/main" val="4163879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593CF-280A-F881-F2BE-D48A45893E3C}"/>
              </a:ext>
            </a:extLst>
          </p:cNvPr>
          <p:cNvSpPr>
            <a:spLocks noGrp="1"/>
          </p:cNvSpPr>
          <p:nvPr>
            <p:ph type="title"/>
          </p:nvPr>
        </p:nvSpPr>
        <p:spPr/>
        <p:txBody>
          <a:bodyPr/>
          <a:lstStyle/>
          <a:p>
            <a:r>
              <a:rPr lang="en-US" dirty="0"/>
              <a:t>Review</a:t>
            </a:r>
          </a:p>
        </p:txBody>
      </p:sp>
      <p:sp>
        <p:nvSpPr>
          <p:cNvPr id="3" name="Content Placeholder 2">
            <a:extLst>
              <a:ext uri="{FF2B5EF4-FFF2-40B4-BE49-F238E27FC236}">
                <a16:creationId xmlns:a16="http://schemas.microsoft.com/office/drawing/2014/main" id="{942E4157-F34D-25C3-A268-4F0C9EB0DD22}"/>
              </a:ext>
            </a:extLst>
          </p:cNvPr>
          <p:cNvSpPr>
            <a:spLocks noGrp="1"/>
          </p:cNvSpPr>
          <p:nvPr>
            <p:ph idx="1"/>
          </p:nvPr>
        </p:nvSpPr>
        <p:spPr>
          <a:xfrm>
            <a:off x="838200" y="1825625"/>
            <a:ext cx="10515600" cy="4227856"/>
          </a:xfrm>
        </p:spPr>
        <p:txBody>
          <a:bodyPr>
            <a:normAutofit fontScale="77500" lnSpcReduction="20000"/>
          </a:bodyPr>
          <a:lstStyle/>
          <a:p>
            <a:r>
              <a:rPr lang="en-US" sz="2800" dirty="0"/>
              <a:t>During a trauma response what two parts of the brain are being are we “working with”?</a:t>
            </a:r>
          </a:p>
          <a:p>
            <a:r>
              <a:rPr lang="en-US" sz="2800" dirty="0"/>
              <a:t>During a trauma response what part of the brain should we not be trying to solely work with?</a:t>
            </a:r>
          </a:p>
          <a:p>
            <a:r>
              <a:rPr lang="en-US" sz="2800" dirty="0"/>
              <a:t>What are some things we should do during a trauma response to help the reptile brain? </a:t>
            </a:r>
          </a:p>
          <a:p>
            <a:r>
              <a:rPr lang="en-US" sz="2800" dirty="0"/>
              <a:t>What are some things we should do during a trauma response to help the mammal brain?</a:t>
            </a:r>
          </a:p>
          <a:p>
            <a:r>
              <a:rPr lang="en-US" sz="3000" dirty="0"/>
              <a:t>What are some things we should do during a trauma response to help the human brain?</a:t>
            </a:r>
          </a:p>
          <a:p>
            <a:endParaRPr lang="en-US" dirty="0"/>
          </a:p>
          <a:p>
            <a:endParaRPr lang="en-US" dirty="0"/>
          </a:p>
        </p:txBody>
      </p:sp>
    </p:spTree>
    <p:extLst>
      <p:ext uri="{BB962C8B-B14F-4D97-AF65-F5344CB8AC3E}">
        <p14:creationId xmlns:p14="http://schemas.microsoft.com/office/powerpoint/2010/main" val="3772667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2576E-E3AF-8867-F376-D801380F038D}"/>
              </a:ext>
            </a:extLst>
          </p:cNvPr>
          <p:cNvSpPr>
            <a:spLocks noGrp="1"/>
          </p:cNvSpPr>
          <p:nvPr>
            <p:ph type="title"/>
          </p:nvPr>
        </p:nvSpPr>
        <p:spPr/>
        <p:txBody>
          <a:bodyPr/>
          <a:lstStyle/>
          <a:p>
            <a:r>
              <a:rPr lang="en-US" dirty="0"/>
              <a:t>Learning objectives</a:t>
            </a:r>
          </a:p>
        </p:txBody>
      </p:sp>
      <p:sp>
        <p:nvSpPr>
          <p:cNvPr id="3" name="Content Placeholder 2">
            <a:extLst>
              <a:ext uri="{FF2B5EF4-FFF2-40B4-BE49-F238E27FC236}">
                <a16:creationId xmlns:a16="http://schemas.microsoft.com/office/drawing/2014/main" id="{2F02238E-CD3A-3F3F-ABFA-2B4E97744725}"/>
              </a:ext>
            </a:extLst>
          </p:cNvPr>
          <p:cNvSpPr>
            <a:spLocks noGrp="1"/>
          </p:cNvSpPr>
          <p:nvPr>
            <p:ph idx="1"/>
          </p:nvPr>
        </p:nvSpPr>
        <p:spPr/>
        <p:txBody>
          <a:bodyPr>
            <a:normAutofit fontScale="70000" lnSpcReduction="20000"/>
          </a:bodyPr>
          <a:lstStyle/>
          <a:p>
            <a:r>
              <a:rPr lang="en-US" sz="3200" dirty="0"/>
              <a:t>Participants will be able to identify to identify stigma and how it affects those living with mental illness</a:t>
            </a:r>
          </a:p>
          <a:p>
            <a:r>
              <a:rPr lang="en-US" sz="3200" dirty="0"/>
              <a:t>Participants will be able to identify how the brain operates under prolonged stress</a:t>
            </a:r>
          </a:p>
          <a:p>
            <a:r>
              <a:rPr lang="en-US" sz="3200" dirty="0"/>
              <a:t>Participants will be able to identify trauma response and what they look like</a:t>
            </a:r>
          </a:p>
          <a:p>
            <a:r>
              <a:rPr lang="en-US" sz="3200" dirty="0"/>
              <a:t>Participants will be able to identify practical approaches to utilize when experiencing someone in a mental health crisis.</a:t>
            </a:r>
          </a:p>
        </p:txBody>
      </p:sp>
    </p:spTree>
    <p:extLst>
      <p:ext uri="{BB962C8B-B14F-4D97-AF65-F5344CB8AC3E}">
        <p14:creationId xmlns:p14="http://schemas.microsoft.com/office/powerpoint/2010/main" val="3515752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CE9E1B-62E9-9AA0-BF8E-14F3010CC5F6}"/>
              </a:ext>
            </a:extLst>
          </p:cNvPr>
          <p:cNvSpPr>
            <a:spLocks noGrp="1"/>
          </p:cNvSpPr>
          <p:nvPr>
            <p:ph type="title"/>
          </p:nvPr>
        </p:nvSpPr>
        <p:spPr/>
        <p:txBody>
          <a:bodyPr/>
          <a:lstStyle/>
          <a:p>
            <a:r>
              <a:rPr lang="en-US" dirty="0"/>
              <a:t>Activity</a:t>
            </a:r>
          </a:p>
        </p:txBody>
      </p:sp>
      <p:sp>
        <p:nvSpPr>
          <p:cNvPr id="3" name="Content Placeholder 2">
            <a:extLst>
              <a:ext uri="{FF2B5EF4-FFF2-40B4-BE49-F238E27FC236}">
                <a16:creationId xmlns:a16="http://schemas.microsoft.com/office/drawing/2014/main" id="{8ECA8275-E2CB-DDDC-96E1-A66BA7D2D7DE}"/>
              </a:ext>
            </a:extLst>
          </p:cNvPr>
          <p:cNvSpPr>
            <a:spLocks noGrp="1"/>
          </p:cNvSpPr>
          <p:nvPr>
            <p:ph idx="1"/>
          </p:nvPr>
        </p:nvSpPr>
        <p:spPr/>
        <p:txBody>
          <a:bodyPr/>
          <a:lstStyle/>
          <a:p>
            <a:r>
              <a:rPr lang="en-US" dirty="0"/>
              <a:t>What are some ways we speak to those with mental illness? Green post-its</a:t>
            </a:r>
          </a:p>
          <a:p>
            <a:r>
              <a:rPr lang="en-US" dirty="0"/>
              <a:t>What are some ways speak about those struggling with cancer pink post-its</a:t>
            </a:r>
          </a:p>
          <a:p>
            <a:endParaRPr lang="en-US" dirty="0"/>
          </a:p>
        </p:txBody>
      </p:sp>
    </p:spTree>
    <p:extLst>
      <p:ext uri="{BB962C8B-B14F-4D97-AF65-F5344CB8AC3E}">
        <p14:creationId xmlns:p14="http://schemas.microsoft.com/office/powerpoint/2010/main" val="2571319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75934-C5BA-B536-8AC2-157644DB59A3}"/>
              </a:ext>
            </a:extLst>
          </p:cNvPr>
          <p:cNvSpPr>
            <a:spLocks noGrp="1"/>
          </p:cNvSpPr>
          <p:nvPr>
            <p:ph type="title"/>
          </p:nvPr>
        </p:nvSpPr>
        <p:spPr/>
        <p:txBody>
          <a:bodyPr/>
          <a:lstStyle/>
          <a:p>
            <a:r>
              <a:rPr lang="en-US" dirty="0"/>
              <a:t>What is Stigma</a:t>
            </a:r>
          </a:p>
        </p:txBody>
      </p:sp>
      <p:sp>
        <p:nvSpPr>
          <p:cNvPr id="3" name="Content Placeholder 2">
            <a:extLst>
              <a:ext uri="{FF2B5EF4-FFF2-40B4-BE49-F238E27FC236}">
                <a16:creationId xmlns:a16="http://schemas.microsoft.com/office/drawing/2014/main" id="{61B1FDEC-80B6-01FC-F12E-F010ED8FCB2A}"/>
              </a:ext>
            </a:extLst>
          </p:cNvPr>
          <p:cNvSpPr>
            <a:spLocks noGrp="1"/>
          </p:cNvSpPr>
          <p:nvPr>
            <p:ph idx="1"/>
          </p:nvPr>
        </p:nvSpPr>
        <p:spPr/>
        <p:txBody>
          <a:bodyPr>
            <a:normAutofit fontScale="70000" lnSpcReduction="20000"/>
          </a:bodyPr>
          <a:lstStyle/>
          <a:p>
            <a:pPr algn="l" fontAlgn="t">
              <a:buFont typeface="+mj-lt"/>
              <a:buAutoNum type="arabicPeriod"/>
            </a:pPr>
            <a:r>
              <a:rPr lang="en-US" b="1" i="0" u="none" strike="noStrike" dirty="0">
                <a:solidFill>
                  <a:srgbClr val="333333"/>
                </a:solidFill>
                <a:effectLst/>
                <a:latin typeface="ProximaNova-Regular"/>
              </a:rPr>
              <a:t>Public Perception</a:t>
            </a:r>
            <a:r>
              <a:rPr lang="en-US" b="0" i="0" u="none" strike="noStrike" dirty="0">
                <a:solidFill>
                  <a:srgbClr val="333333"/>
                </a:solidFill>
                <a:effectLst/>
                <a:latin typeface="ProximaNova-Regular"/>
              </a:rPr>
              <a:t>: Stigmatizing attitudes often lead to misconceptions about mental health conditions, viewing them as personal weaknesses or character flaws rather than legitimate medical conditions.</a:t>
            </a:r>
          </a:p>
          <a:p>
            <a:pPr algn="l" fontAlgn="t">
              <a:buFont typeface="+mj-lt"/>
              <a:buAutoNum type="arabicPeriod"/>
            </a:pPr>
            <a:r>
              <a:rPr lang="en-US" b="0" i="0" u="none" strike="noStrike" dirty="0">
                <a:solidFill>
                  <a:srgbClr val="333333"/>
                </a:solidFill>
                <a:effectLst/>
                <a:latin typeface="ProximaNova-Regular"/>
              </a:rPr>
              <a:t> </a:t>
            </a:r>
            <a:r>
              <a:rPr lang="en-US" b="1" i="0" u="none" strike="noStrike" dirty="0">
                <a:solidFill>
                  <a:srgbClr val="333333"/>
                </a:solidFill>
                <a:effectLst/>
                <a:latin typeface="ProximaNova-Regular"/>
              </a:rPr>
              <a:t>Labeling</a:t>
            </a:r>
            <a:r>
              <a:rPr lang="en-US" b="0" i="0" u="none" strike="noStrike" dirty="0">
                <a:solidFill>
                  <a:srgbClr val="333333"/>
                </a:solidFill>
                <a:effectLst/>
                <a:latin typeface="ProximaNova-Regular"/>
              </a:rPr>
              <a:t>: People with mental health conditions may be unfairly labeled or defined solely by their condition, reducing their identity and potential to the challenges they face.</a:t>
            </a:r>
          </a:p>
          <a:p>
            <a:pPr algn="l" fontAlgn="t">
              <a:buFont typeface="+mj-lt"/>
              <a:buAutoNum type="arabicPeriod"/>
            </a:pPr>
            <a:r>
              <a:rPr lang="en-US" b="0" i="0" u="none" strike="noStrike" dirty="0">
                <a:solidFill>
                  <a:srgbClr val="333333"/>
                </a:solidFill>
                <a:effectLst/>
                <a:latin typeface="ProximaNova-Regular"/>
              </a:rPr>
              <a:t> </a:t>
            </a:r>
            <a:r>
              <a:rPr lang="en-US" b="1" i="0" u="none" strike="noStrike" dirty="0">
                <a:solidFill>
                  <a:srgbClr val="333333"/>
                </a:solidFill>
                <a:effectLst/>
                <a:latin typeface="ProximaNova-Regular"/>
              </a:rPr>
              <a:t>Social Isolation</a:t>
            </a:r>
            <a:r>
              <a:rPr lang="en-US" b="0" i="0" u="none" strike="noStrike" dirty="0">
                <a:solidFill>
                  <a:srgbClr val="333333"/>
                </a:solidFill>
                <a:effectLst/>
                <a:latin typeface="ProximaNova-Regular"/>
              </a:rPr>
              <a:t>: Stigma can result in social isolation, as individuals with mental health conditions may be avoided or excluded due to fear or misunderstanding.</a:t>
            </a:r>
          </a:p>
          <a:p>
            <a:pPr algn="l" fontAlgn="t">
              <a:buFont typeface="+mj-lt"/>
              <a:buAutoNum type="arabicPeriod"/>
            </a:pPr>
            <a:r>
              <a:rPr lang="en-US" b="0" i="0" u="none" strike="noStrike" dirty="0">
                <a:solidFill>
                  <a:srgbClr val="333333"/>
                </a:solidFill>
                <a:effectLst/>
                <a:latin typeface="ProximaNova-Regular"/>
              </a:rPr>
              <a:t> </a:t>
            </a:r>
            <a:r>
              <a:rPr lang="en-US" b="1" i="0" u="none" strike="noStrike" dirty="0">
                <a:solidFill>
                  <a:srgbClr val="333333"/>
                </a:solidFill>
                <a:effectLst/>
                <a:latin typeface="ProximaNova-Regular"/>
              </a:rPr>
              <a:t>Discrimination</a:t>
            </a:r>
            <a:r>
              <a:rPr lang="en-US" b="0" i="0" u="none" strike="noStrike" dirty="0">
                <a:solidFill>
                  <a:srgbClr val="333333"/>
                </a:solidFill>
                <a:effectLst/>
                <a:latin typeface="ProximaNova-Regular"/>
              </a:rPr>
              <a:t>: Stigmatization can lead to discriminatory behavior in various aspects of life, including employment, education, housing, and relationships.</a:t>
            </a:r>
          </a:p>
          <a:p>
            <a:pPr algn="l" fontAlgn="t">
              <a:buFont typeface="+mj-lt"/>
              <a:buAutoNum type="arabicPeriod"/>
            </a:pPr>
            <a:r>
              <a:rPr lang="en-US" b="0" i="0" u="none" strike="noStrike" dirty="0">
                <a:solidFill>
                  <a:srgbClr val="333333"/>
                </a:solidFill>
                <a:effectLst/>
                <a:latin typeface="ProximaNova-Regular"/>
              </a:rPr>
              <a:t> </a:t>
            </a:r>
            <a:r>
              <a:rPr lang="en-US" b="1" i="0" u="none" strike="noStrike" dirty="0">
                <a:solidFill>
                  <a:srgbClr val="333333"/>
                </a:solidFill>
                <a:effectLst/>
                <a:latin typeface="ProximaNova-Regular"/>
              </a:rPr>
              <a:t>Self-Stigma</a:t>
            </a:r>
            <a:r>
              <a:rPr lang="en-US" b="0" i="0" u="none" strike="noStrike" dirty="0">
                <a:solidFill>
                  <a:srgbClr val="333333"/>
                </a:solidFill>
                <a:effectLst/>
                <a:latin typeface="ProximaNova-Regular"/>
              </a:rPr>
              <a:t>: People who experience mental health conditions may internalize the negative stereotypes and beliefs, leading to reduced self-esteem and reluctance to seek help.</a:t>
            </a:r>
          </a:p>
          <a:p>
            <a:pPr algn="l" fontAlgn="t">
              <a:buFont typeface="+mj-lt"/>
              <a:buAutoNum type="arabicPeriod"/>
            </a:pPr>
            <a:r>
              <a:rPr lang="en-US" b="0" i="0" u="none" strike="noStrike" dirty="0">
                <a:solidFill>
                  <a:srgbClr val="333333"/>
                </a:solidFill>
                <a:effectLst/>
                <a:latin typeface="ProximaNova-Regular"/>
              </a:rPr>
              <a:t> </a:t>
            </a:r>
            <a:r>
              <a:rPr lang="en-US" b="1" i="0" u="none" strike="noStrike" dirty="0">
                <a:solidFill>
                  <a:srgbClr val="333333"/>
                </a:solidFill>
                <a:effectLst/>
                <a:latin typeface="ProximaNova-Regular"/>
              </a:rPr>
              <a:t>Barriers to Treatment</a:t>
            </a:r>
            <a:r>
              <a:rPr lang="en-US" b="0" i="0" u="none" strike="noStrike" dirty="0">
                <a:solidFill>
                  <a:srgbClr val="333333"/>
                </a:solidFill>
                <a:effectLst/>
                <a:latin typeface="ProximaNova-Regular"/>
              </a:rPr>
              <a:t>: Stigma can discourage individuals from seeking professional help or treatment, leading to delayed or inadequate care, which can worsen their condition.</a:t>
            </a:r>
          </a:p>
          <a:p>
            <a:endParaRPr lang="en-US" dirty="0"/>
          </a:p>
        </p:txBody>
      </p:sp>
    </p:spTree>
    <p:extLst>
      <p:ext uri="{BB962C8B-B14F-4D97-AF65-F5344CB8AC3E}">
        <p14:creationId xmlns:p14="http://schemas.microsoft.com/office/powerpoint/2010/main" val="1202386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815C0-084F-E221-E201-5C2C5BD55D1C}"/>
              </a:ext>
            </a:extLst>
          </p:cNvPr>
          <p:cNvSpPr>
            <a:spLocks noGrp="1"/>
          </p:cNvSpPr>
          <p:nvPr>
            <p:ph type="title"/>
          </p:nvPr>
        </p:nvSpPr>
        <p:spPr/>
        <p:txBody>
          <a:bodyPr/>
          <a:lstStyle/>
          <a:p>
            <a:r>
              <a:rPr lang="en-US" dirty="0"/>
              <a:t>Some Facts and Experiences of those with Mental Illness</a:t>
            </a:r>
          </a:p>
        </p:txBody>
      </p:sp>
      <p:sp>
        <p:nvSpPr>
          <p:cNvPr id="3" name="Content Placeholder 2">
            <a:extLst>
              <a:ext uri="{FF2B5EF4-FFF2-40B4-BE49-F238E27FC236}">
                <a16:creationId xmlns:a16="http://schemas.microsoft.com/office/drawing/2014/main" id="{8384E2FB-5F9D-7BC0-4DB0-F52EAC9B163F}"/>
              </a:ext>
            </a:extLst>
          </p:cNvPr>
          <p:cNvSpPr>
            <a:spLocks noGrp="1"/>
          </p:cNvSpPr>
          <p:nvPr>
            <p:ph idx="1"/>
          </p:nvPr>
        </p:nvSpPr>
        <p:spPr>
          <a:xfrm>
            <a:off x="838200" y="1690688"/>
            <a:ext cx="10515600" cy="4486275"/>
          </a:xfrm>
        </p:spPr>
        <p:txBody>
          <a:bodyPr>
            <a:normAutofit/>
          </a:bodyPr>
          <a:lstStyle/>
          <a:p>
            <a:pPr algn="l">
              <a:buFont typeface="Arial" panose="020B0604020202020204" pitchFamily="34" charset="0"/>
              <a:buChar char="•"/>
            </a:pPr>
            <a:endParaRPr lang="en-US" dirty="0">
              <a:solidFill>
                <a:srgbClr val="1F1F1F"/>
              </a:solidFill>
              <a:latin typeface="Roboto" panose="020F0502020204030204" pitchFamily="2" charset="0"/>
            </a:endParaRPr>
          </a:p>
          <a:p>
            <a:pPr algn="l">
              <a:buFont typeface="Arial" panose="020B0604020202020204" pitchFamily="34" charset="0"/>
              <a:buChar char="•"/>
            </a:pPr>
            <a:r>
              <a:rPr lang="en-US" b="0" i="0" dirty="0">
                <a:effectLst/>
                <a:latin typeface="Roboto" panose="020F0502020204030204" pitchFamily="2" charset="0"/>
              </a:rPr>
              <a:t>Around 60% of adults with a mental health illness don’t receive care – </a:t>
            </a:r>
            <a:r>
              <a:rPr lang="en-US" b="0" i="0" u="none" strike="noStrike" dirty="0">
                <a:effectLst/>
                <a:latin typeface="Roboto" panose="020F0502020204030204" pitchFamily="2" charset="0"/>
                <a:hlinkClick r:id="rId2">
                  <a:extLst>
                    <a:ext uri="{A12FA001-AC4F-418D-AE19-62706E023703}">
                      <ahyp:hlinkClr xmlns:ahyp="http://schemas.microsoft.com/office/drawing/2018/hyperlinkcolor" val="tx"/>
                    </a:ext>
                  </a:extLst>
                </a:hlinkClick>
              </a:rPr>
              <a:t>NAMI</a:t>
            </a:r>
            <a:endParaRPr lang="en-US" b="0" i="0" u="none" strike="noStrike" dirty="0">
              <a:effectLst/>
              <a:latin typeface="Roboto" panose="020F0502020204030204" pitchFamily="2" charset="0"/>
            </a:endParaRPr>
          </a:p>
          <a:p>
            <a:pPr algn="l">
              <a:buFont typeface="Arial" panose="020B0604020202020204" pitchFamily="34" charset="0"/>
              <a:buChar char="•"/>
            </a:pPr>
            <a:r>
              <a:rPr lang="en-US" b="0" i="0" dirty="0">
                <a:effectLst/>
                <a:latin typeface="Roboto" panose="020F0502020204030204" pitchFamily="2" charset="0"/>
              </a:rPr>
              <a:t>It takes on average 11 years from the start of a mental health symptoms to when someone receives treatment</a:t>
            </a:r>
          </a:p>
          <a:p>
            <a:r>
              <a:rPr lang="en-US" b="0" i="0" dirty="0">
                <a:effectLst/>
                <a:latin typeface="Google Sans"/>
              </a:rPr>
              <a:t>Approximately 68% of women and 57% of men with mental health problems are parents. The most common mental health problems experienced during pregnancy and after birth are anxiety, depression and post-traumatic stress disorder (PTSD).  (Mental Health Foundation)</a:t>
            </a:r>
          </a:p>
          <a:p>
            <a:r>
              <a:rPr lang="en-US" i="0" dirty="0">
                <a:effectLst/>
              </a:rPr>
              <a:t>Nearly 50% of all mental illnesses begin in childhood before the age of 14 years, (national institute of health)</a:t>
            </a:r>
          </a:p>
          <a:p>
            <a:r>
              <a:rPr lang="en-US" b="1" dirty="0">
                <a:solidFill>
                  <a:srgbClr val="5F6368"/>
                </a:solidFill>
                <a:latin typeface="Roboto" panose="02000000000000000000" pitchFamily="2" charset="0"/>
              </a:rPr>
              <a:t>M</a:t>
            </a:r>
            <a:r>
              <a:rPr lang="en-US" b="1" i="0" dirty="0">
                <a:solidFill>
                  <a:srgbClr val="5F6368"/>
                </a:solidFill>
                <a:effectLst/>
                <a:latin typeface="Roboto" panose="02000000000000000000" pitchFamily="2" charset="0"/>
              </a:rPr>
              <a:t>ore than one in five U.S. adults live with a mental illness (57.8 million in 2021</a:t>
            </a:r>
            <a:r>
              <a:rPr lang="en-US" b="0" i="0" dirty="0">
                <a:solidFill>
                  <a:srgbClr val="4D5156"/>
                </a:solidFill>
                <a:effectLst/>
                <a:latin typeface="Roboto" panose="02000000000000000000" pitchFamily="2" charset="0"/>
              </a:rPr>
              <a:t>).</a:t>
            </a:r>
            <a:r>
              <a:rPr lang="en-US" b="0" dirty="0">
                <a:solidFill>
                  <a:srgbClr val="4D5156"/>
                </a:solidFill>
                <a:latin typeface="Roboto" panose="02000000000000000000" pitchFamily="2" charset="0"/>
              </a:rPr>
              <a:t> (NAMI)</a:t>
            </a:r>
            <a:endParaRPr lang="en-US" dirty="0"/>
          </a:p>
          <a:p>
            <a:pPr algn="l">
              <a:buFont typeface="Arial" panose="020B0604020202020204" pitchFamily="34" charset="0"/>
              <a:buChar char="•"/>
            </a:pPr>
            <a:endParaRPr lang="en-US" b="0" i="0" dirty="0">
              <a:effectLst/>
              <a:latin typeface="Roboto" panose="020F0502020204030204" pitchFamily="2" charset="0"/>
            </a:endParaRPr>
          </a:p>
          <a:p>
            <a:endParaRPr lang="en-US" dirty="0"/>
          </a:p>
        </p:txBody>
      </p:sp>
    </p:spTree>
    <p:extLst>
      <p:ext uri="{BB962C8B-B14F-4D97-AF65-F5344CB8AC3E}">
        <p14:creationId xmlns:p14="http://schemas.microsoft.com/office/powerpoint/2010/main" val="3970933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30936-0E0A-BDEE-EEF1-A9DDA4F361D0}"/>
              </a:ext>
            </a:extLst>
          </p:cNvPr>
          <p:cNvSpPr>
            <a:spLocks noGrp="1"/>
          </p:cNvSpPr>
          <p:nvPr>
            <p:ph type="title"/>
          </p:nvPr>
        </p:nvSpPr>
        <p:spPr/>
        <p:txBody>
          <a:bodyPr/>
          <a:lstStyle/>
          <a:p>
            <a:r>
              <a:rPr lang="en-US" dirty="0"/>
              <a:t>Stigma</a:t>
            </a:r>
          </a:p>
        </p:txBody>
      </p:sp>
      <p:sp>
        <p:nvSpPr>
          <p:cNvPr id="3" name="Content Placeholder 2">
            <a:extLst>
              <a:ext uri="{FF2B5EF4-FFF2-40B4-BE49-F238E27FC236}">
                <a16:creationId xmlns:a16="http://schemas.microsoft.com/office/drawing/2014/main" id="{C248733C-680C-097A-396E-61EDDE935F82}"/>
              </a:ext>
            </a:extLst>
          </p:cNvPr>
          <p:cNvSpPr>
            <a:spLocks noGrp="1"/>
          </p:cNvSpPr>
          <p:nvPr>
            <p:ph idx="1"/>
          </p:nvPr>
        </p:nvSpPr>
        <p:spPr/>
        <p:txBody>
          <a:bodyPr>
            <a:normAutofit fontScale="77500" lnSpcReduction="20000"/>
          </a:bodyPr>
          <a:lstStyle/>
          <a:p>
            <a:r>
              <a:rPr lang="en-US" sz="3600" b="0" i="0" dirty="0">
                <a:solidFill>
                  <a:srgbClr val="202124"/>
                </a:solidFill>
                <a:effectLst/>
                <a:latin typeface="Google Sans"/>
              </a:rPr>
              <a:t>Myth: People with mental health conditions are violent.</a:t>
            </a:r>
          </a:p>
          <a:p>
            <a:endParaRPr lang="en-US" sz="3600" dirty="0">
              <a:solidFill>
                <a:srgbClr val="202124"/>
              </a:solidFill>
              <a:latin typeface="Google Sans"/>
            </a:endParaRPr>
          </a:p>
          <a:p>
            <a:r>
              <a:rPr lang="en-US" sz="3600" b="0" i="0" dirty="0">
                <a:solidFill>
                  <a:srgbClr val="202124"/>
                </a:solidFill>
                <a:effectLst/>
                <a:latin typeface="Google Sans"/>
              </a:rPr>
              <a:t>Only 3%–5% of violent acts can be attributed to individuals living with a serious mental illness. In fact, </a:t>
            </a:r>
            <a:r>
              <a:rPr lang="en-US" sz="3600" b="0" i="0" dirty="0">
                <a:solidFill>
                  <a:srgbClr val="040C28"/>
                </a:solidFill>
                <a:effectLst/>
                <a:latin typeface="Google Sans"/>
              </a:rPr>
              <a:t>people with severe mental illnesses are over 10 times more likely to be victims of a violent crime than the general population</a:t>
            </a:r>
            <a:endParaRPr lang="en-US" sz="3600" dirty="0"/>
          </a:p>
        </p:txBody>
      </p:sp>
    </p:spTree>
    <p:extLst>
      <p:ext uri="{BB962C8B-B14F-4D97-AF65-F5344CB8AC3E}">
        <p14:creationId xmlns:p14="http://schemas.microsoft.com/office/powerpoint/2010/main" val="2288905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D63A1-E89A-6F15-0250-F667641F8A89}"/>
              </a:ext>
            </a:extLst>
          </p:cNvPr>
          <p:cNvSpPr>
            <a:spLocks noGrp="1"/>
          </p:cNvSpPr>
          <p:nvPr>
            <p:ph type="title"/>
          </p:nvPr>
        </p:nvSpPr>
        <p:spPr/>
        <p:txBody>
          <a:bodyPr/>
          <a:lstStyle/>
          <a:p>
            <a:r>
              <a:rPr lang="en-US" dirty="0"/>
              <a:t>Stigma</a:t>
            </a:r>
          </a:p>
        </p:txBody>
      </p:sp>
      <p:sp>
        <p:nvSpPr>
          <p:cNvPr id="3" name="Content Placeholder 2">
            <a:extLst>
              <a:ext uri="{FF2B5EF4-FFF2-40B4-BE49-F238E27FC236}">
                <a16:creationId xmlns:a16="http://schemas.microsoft.com/office/drawing/2014/main" id="{FBEB1853-7642-862F-0814-C9CA757B64EB}"/>
              </a:ext>
            </a:extLst>
          </p:cNvPr>
          <p:cNvSpPr>
            <a:spLocks noGrp="1"/>
          </p:cNvSpPr>
          <p:nvPr>
            <p:ph idx="1"/>
          </p:nvPr>
        </p:nvSpPr>
        <p:spPr/>
        <p:txBody>
          <a:bodyPr>
            <a:normAutofit fontScale="85000" lnSpcReduction="20000"/>
          </a:bodyPr>
          <a:lstStyle/>
          <a:p>
            <a:r>
              <a:rPr lang="en-US" sz="4000" dirty="0"/>
              <a:t>People living with mental illness are more likely to encounter the criminal justice system, resulting in a large number of arrests and incarcerations. The overall annual cost of incarcerating people with serious mental illness in state prisons in Massachusetts reaches exceeds $250 million. </a:t>
            </a:r>
          </a:p>
        </p:txBody>
      </p:sp>
    </p:spTree>
    <p:extLst>
      <p:ext uri="{BB962C8B-B14F-4D97-AF65-F5344CB8AC3E}">
        <p14:creationId xmlns:p14="http://schemas.microsoft.com/office/powerpoint/2010/main" val="1110498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5AA5A-B5B2-01C1-7B3E-64CFB0C0E47D}"/>
              </a:ext>
            </a:extLst>
          </p:cNvPr>
          <p:cNvSpPr>
            <a:spLocks noGrp="1"/>
          </p:cNvSpPr>
          <p:nvPr>
            <p:ph type="title"/>
          </p:nvPr>
        </p:nvSpPr>
        <p:spPr/>
        <p:txBody>
          <a:bodyPr/>
          <a:lstStyle/>
          <a:p>
            <a:r>
              <a:rPr lang="en-US" dirty="0"/>
              <a:t>Lets Talk About Trauma</a:t>
            </a:r>
          </a:p>
        </p:txBody>
      </p:sp>
      <p:sp>
        <p:nvSpPr>
          <p:cNvPr id="3" name="Content Placeholder 2">
            <a:extLst>
              <a:ext uri="{FF2B5EF4-FFF2-40B4-BE49-F238E27FC236}">
                <a16:creationId xmlns:a16="http://schemas.microsoft.com/office/drawing/2014/main" id="{ACCB3E4F-D9CB-9203-3591-3E6C738D13B6}"/>
              </a:ext>
            </a:extLst>
          </p:cNvPr>
          <p:cNvSpPr>
            <a:spLocks noGrp="1"/>
          </p:cNvSpPr>
          <p:nvPr>
            <p:ph idx="1"/>
          </p:nvPr>
        </p:nvSpPr>
        <p:spPr/>
        <p:txBody>
          <a:bodyPr/>
          <a:lstStyle/>
          <a:p>
            <a:r>
              <a:rPr lang="en-US" dirty="0"/>
              <a:t>What is trauma</a:t>
            </a:r>
          </a:p>
          <a:p>
            <a:pPr marL="0" indent="0">
              <a:buNone/>
            </a:pPr>
            <a:endParaRPr lang="en-US" dirty="0"/>
          </a:p>
          <a:p>
            <a:pPr lvl="1"/>
            <a:r>
              <a:rPr lang="en-US" dirty="0"/>
              <a:t>The lasting emotional response that results from living through a distressing event</a:t>
            </a:r>
          </a:p>
          <a:p>
            <a:pPr marL="457200" lvl="1" indent="0">
              <a:buNone/>
            </a:pPr>
            <a:endParaRPr lang="en-US" dirty="0"/>
          </a:p>
          <a:p>
            <a:pPr lvl="1"/>
            <a:r>
              <a:rPr lang="en-US" dirty="0"/>
              <a:t>The effect on your brain’s emotional networks to make you over or under react to situations</a:t>
            </a:r>
          </a:p>
          <a:p>
            <a:pPr marL="457200" lvl="1" indent="0">
              <a:buNone/>
            </a:pPr>
            <a:endParaRPr lang="en-US" dirty="0"/>
          </a:p>
          <a:p>
            <a:pPr lvl="1"/>
            <a:r>
              <a:rPr lang="en-US" dirty="0"/>
              <a:t>Anything which has overloaded out neuro and physical system which we haven’t been able to fully process and or metabolize. </a:t>
            </a:r>
          </a:p>
        </p:txBody>
      </p:sp>
    </p:spTree>
    <p:extLst>
      <p:ext uri="{BB962C8B-B14F-4D97-AF65-F5344CB8AC3E}">
        <p14:creationId xmlns:p14="http://schemas.microsoft.com/office/powerpoint/2010/main" val="21178481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27ECB-399B-2A16-B380-B9E31508E2FC}"/>
              </a:ext>
            </a:extLst>
          </p:cNvPr>
          <p:cNvSpPr>
            <a:spLocks noGrp="1"/>
          </p:cNvSpPr>
          <p:nvPr>
            <p:ph type="title"/>
          </p:nvPr>
        </p:nvSpPr>
        <p:spPr/>
        <p:txBody>
          <a:bodyPr/>
          <a:lstStyle/>
          <a:p>
            <a:r>
              <a:rPr lang="en-US" dirty="0"/>
              <a:t>Types of Trauma</a:t>
            </a:r>
          </a:p>
        </p:txBody>
      </p:sp>
      <p:sp>
        <p:nvSpPr>
          <p:cNvPr id="3" name="Content Placeholder 2">
            <a:extLst>
              <a:ext uri="{FF2B5EF4-FFF2-40B4-BE49-F238E27FC236}">
                <a16:creationId xmlns:a16="http://schemas.microsoft.com/office/drawing/2014/main" id="{41432617-35F5-0120-EFC1-1B1B958DD1E1}"/>
              </a:ext>
            </a:extLst>
          </p:cNvPr>
          <p:cNvSpPr>
            <a:spLocks noGrp="1"/>
          </p:cNvSpPr>
          <p:nvPr>
            <p:ph idx="1"/>
          </p:nvPr>
        </p:nvSpPr>
        <p:spPr/>
        <p:txBody>
          <a:bodyPr>
            <a:normAutofit fontScale="62500" lnSpcReduction="20000"/>
          </a:bodyPr>
          <a:lstStyle/>
          <a:p>
            <a:r>
              <a:rPr lang="en-US" dirty="0"/>
              <a:t>Single event/Acute trauma</a:t>
            </a:r>
          </a:p>
          <a:p>
            <a:pPr lvl="1"/>
            <a:r>
              <a:rPr lang="en-US" dirty="0"/>
              <a:t>Car accident</a:t>
            </a:r>
          </a:p>
          <a:p>
            <a:pPr lvl="1"/>
            <a:r>
              <a:rPr lang="en-US" dirty="0"/>
              <a:t>House fires</a:t>
            </a:r>
          </a:p>
          <a:p>
            <a:pPr lvl="1"/>
            <a:r>
              <a:rPr lang="en-US" dirty="0"/>
              <a:t>Mugging</a:t>
            </a:r>
          </a:p>
          <a:p>
            <a:pPr lvl="1"/>
            <a:r>
              <a:rPr lang="en-US" dirty="0"/>
              <a:t>Sexual assault</a:t>
            </a:r>
          </a:p>
          <a:p>
            <a:pPr marL="457200" lvl="1" indent="0">
              <a:buNone/>
            </a:pPr>
            <a:endParaRPr lang="en-US" dirty="0"/>
          </a:p>
          <a:p>
            <a:r>
              <a:rPr lang="en-US" dirty="0"/>
              <a:t>Chronic Trauma/on-going</a:t>
            </a:r>
          </a:p>
          <a:p>
            <a:pPr lvl="1"/>
            <a:r>
              <a:rPr lang="en-US" dirty="0"/>
              <a:t>War combat</a:t>
            </a:r>
          </a:p>
          <a:p>
            <a:pPr lvl="1"/>
            <a:r>
              <a:rPr lang="en-US" dirty="0"/>
              <a:t>Domestic Violence</a:t>
            </a:r>
          </a:p>
          <a:p>
            <a:pPr lvl="1"/>
            <a:r>
              <a:rPr lang="en-US" dirty="0"/>
              <a:t>Sexual Abuse</a:t>
            </a:r>
          </a:p>
          <a:p>
            <a:pPr lvl="1"/>
            <a:r>
              <a:rPr lang="en-US" dirty="0"/>
              <a:t>Bullying</a:t>
            </a:r>
          </a:p>
          <a:p>
            <a:pPr marL="457200" lvl="1" indent="0">
              <a:buNone/>
            </a:pPr>
            <a:endParaRPr lang="en-US" dirty="0"/>
          </a:p>
          <a:p>
            <a:r>
              <a:rPr lang="en-US" dirty="0"/>
              <a:t>Complex Trauma/multiple on-going generally in the context of interpersonal relationships</a:t>
            </a:r>
          </a:p>
          <a:p>
            <a:pPr marL="0" indent="0">
              <a:buNone/>
            </a:pPr>
            <a:endParaRPr lang="en-US" dirty="0"/>
          </a:p>
          <a:p>
            <a:pPr marL="457200" lvl="1" indent="0">
              <a:buNone/>
            </a:pPr>
            <a:endParaRPr lang="en-US" dirty="0"/>
          </a:p>
          <a:p>
            <a:pPr lvl="1"/>
            <a:endParaRPr lang="en-US" dirty="0"/>
          </a:p>
          <a:p>
            <a:pPr marL="457200" lvl="1" indent="0">
              <a:buNone/>
            </a:pPr>
            <a:endParaRPr lang="en-US" dirty="0"/>
          </a:p>
        </p:txBody>
      </p:sp>
    </p:spTree>
    <p:extLst>
      <p:ext uri="{BB962C8B-B14F-4D97-AF65-F5344CB8AC3E}">
        <p14:creationId xmlns:p14="http://schemas.microsoft.com/office/powerpoint/2010/main" val="164985861"/>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22441</TotalTime>
  <Words>1234</Words>
  <Application>Microsoft Office PowerPoint</Application>
  <PresentationFormat>Widescreen</PresentationFormat>
  <Paragraphs>102</Paragraphs>
  <Slides>18</Slides>
  <Notes>0</Notes>
  <HiddenSlides>0</HiddenSlides>
  <MMClips>2</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Gill Sans MT</vt:lpstr>
      <vt:lpstr>Google Sans</vt:lpstr>
      <vt:lpstr>Proxima Nova Regular</vt:lpstr>
      <vt:lpstr>Proxima Nova Semi Bold</vt:lpstr>
      <vt:lpstr>ProximaNova-Regular</vt:lpstr>
      <vt:lpstr>Roboto</vt:lpstr>
      <vt:lpstr>Gallery</vt:lpstr>
      <vt:lpstr> Trauma stigma and care </vt:lpstr>
      <vt:lpstr>Learning objectives</vt:lpstr>
      <vt:lpstr>Activity</vt:lpstr>
      <vt:lpstr>What is Stigma</vt:lpstr>
      <vt:lpstr>Some Facts and Experiences of those with Mental Illness</vt:lpstr>
      <vt:lpstr>Stigma</vt:lpstr>
      <vt:lpstr>Stigma</vt:lpstr>
      <vt:lpstr>Lets Talk About Trauma</vt:lpstr>
      <vt:lpstr>Types of Trauma</vt:lpstr>
      <vt:lpstr>Some Key Factors to Remember</vt:lpstr>
      <vt:lpstr>Reptilian Brain</vt:lpstr>
      <vt:lpstr>The mammalian brain “emotional brain”</vt:lpstr>
      <vt:lpstr>The Neocortex “Human Brain”</vt:lpstr>
      <vt:lpstr>Trauma Responses</vt:lpstr>
      <vt:lpstr>PowerPoint Presentation</vt:lpstr>
      <vt:lpstr>PowerPoint Presentation</vt:lpstr>
      <vt:lpstr>Review</vt:lpstr>
      <vt:lpstr>Review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Trauma stigma and care</dc:title>
  <dc:creator>SHPD CIT</dc:creator>
  <cp:lastModifiedBy>monica bellucci</cp:lastModifiedBy>
  <cp:revision>8</cp:revision>
  <dcterms:created xsi:type="dcterms:W3CDTF">2023-11-14T13:36:16Z</dcterms:created>
  <dcterms:modified xsi:type="dcterms:W3CDTF">2024-02-02T17:17:12Z</dcterms:modified>
</cp:coreProperties>
</file>